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8"/>
  </p:notesMasterIdLst>
  <p:sldIdLst>
    <p:sldId id="257" r:id="rId2"/>
    <p:sldId id="259" r:id="rId3"/>
    <p:sldId id="260" r:id="rId4"/>
    <p:sldId id="261" r:id="rId5"/>
    <p:sldId id="263" r:id="rId6"/>
    <p:sldId id="262" r:id="rId7"/>
  </p:sldIdLst>
  <p:sldSz cx="12192000" cy="6858000"/>
  <p:notesSz cx="6858000" cy="9144000"/>
  <p:embeddedFontLst>
    <p:embeddedFont>
      <p:font typeface="Avenir Book" panose="02000503020000020003" pitchFamily="2" charset="0"/>
      <p:regular r:id="rId9"/>
      <p:italic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Open Sans" panose="020B0606030504020204" pitchFamily="34" charset="0"/>
      <p:regular r:id="rId17"/>
      <p:bold r:id="rId18"/>
      <p:italic r:id="rId19"/>
      <p:boldItalic r:id="rId20"/>
    </p:embeddedFont>
    <p:embeddedFont>
      <p:font typeface="Oswald" pitchFamily="2" charset="77"/>
      <p:regular r:id="rId21"/>
      <p:bold r:id="rId22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163D"/>
    <a:srgbClr val="0A1238"/>
    <a:srgbClr val="0D9548"/>
    <a:srgbClr val="1198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10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5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presProps" Target="pres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66109-888B-4A89-910E-37C7466B5D6E}" type="datetimeFigureOut">
              <a:rPr lang="de-DE" smtClean="0"/>
              <a:t>27.10.20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537028-BE8E-4B26-88E6-89D7B92469F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602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3734C13-6870-4E41-B6BF-56B3C6BE81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4" t="39492" r="12394" b="39505"/>
          <a:stretch/>
        </p:blipFill>
        <p:spPr>
          <a:xfrm>
            <a:off x="1" y="1312096"/>
            <a:ext cx="12192000" cy="2772000"/>
          </a:xfrm>
          <a:prstGeom prst="rect">
            <a:avLst/>
          </a:prstGeom>
          <a:noFill/>
        </p:spPr>
      </p:pic>
      <p:pic>
        <p:nvPicPr>
          <p:cNvPr id="1034" name="Grafik 1033">
            <a:extLst>
              <a:ext uri="{FF2B5EF4-FFF2-40B4-BE49-F238E27FC236}">
                <a16:creationId xmlns:a16="http://schemas.microsoft.com/office/drawing/2014/main" id="{46E9D746-72AF-404E-904A-38A6F4B1E3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793" y="6051847"/>
            <a:ext cx="1414405" cy="488980"/>
          </a:xfrm>
          <a:prstGeom prst="rect">
            <a:avLst/>
          </a:prstGeom>
        </p:spPr>
      </p:pic>
      <p:pic>
        <p:nvPicPr>
          <p:cNvPr id="1036" name="Grafik 1035">
            <a:extLst>
              <a:ext uri="{FF2B5EF4-FFF2-40B4-BE49-F238E27FC236}">
                <a16:creationId xmlns:a16="http://schemas.microsoft.com/office/drawing/2014/main" id="{B4E46D17-5CE5-4D32-91BC-7BD95776ECF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05" y="6153530"/>
            <a:ext cx="1885278" cy="339350"/>
          </a:xfrm>
          <a:prstGeom prst="rect">
            <a:avLst/>
          </a:prstGeom>
        </p:spPr>
      </p:pic>
      <p:pic>
        <p:nvPicPr>
          <p:cNvPr id="1038" name="Grafik 1037">
            <a:extLst>
              <a:ext uri="{FF2B5EF4-FFF2-40B4-BE49-F238E27FC236}">
                <a16:creationId xmlns:a16="http://schemas.microsoft.com/office/drawing/2014/main" id="{5FA59896-95F2-4033-90BB-5A0B31A0185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463" y="5253576"/>
            <a:ext cx="1713981" cy="426046"/>
          </a:xfrm>
          <a:prstGeom prst="rect">
            <a:avLst/>
          </a:prstGeom>
        </p:spPr>
      </p:pic>
      <p:pic>
        <p:nvPicPr>
          <p:cNvPr id="1040" name="Grafik 1039">
            <a:extLst>
              <a:ext uri="{FF2B5EF4-FFF2-40B4-BE49-F238E27FC236}">
                <a16:creationId xmlns:a16="http://schemas.microsoft.com/office/drawing/2014/main" id="{96E08F49-A6F6-4D8E-BCAD-0A8BC7955E7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539" y="6091423"/>
            <a:ext cx="1781248" cy="475000"/>
          </a:xfrm>
          <a:prstGeom prst="rect">
            <a:avLst/>
          </a:prstGeom>
        </p:spPr>
      </p:pic>
      <p:pic>
        <p:nvPicPr>
          <p:cNvPr id="1046" name="Grafik 1045">
            <a:extLst>
              <a:ext uri="{FF2B5EF4-FFF2-40B4-BE49-F238E27FC236}">
                <a16:creationId xmlns:a16="http://schemas.microsoft.com/office/drawing/2014/main" id="{A9112D49-CE87-4C65-AB77-5A0B478E0A1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50" y="4300394"/>
            <a:ext cx="1679031" cy="425508"/>
          </a:xfrm>
          <a:prstGeom prst="rect">
            <a:avLst/>
          </a:prstGeom>
        </p:spPr>
      </p:pic>
      <p:pic>
        <p:nvPicPr>
          <p:cNvPr id="1048" name="Grafik 1047">
            <a:extLst>
              <a:ext uri="{FF2B5EF4-FFF2-40B4-BE49-F238E27FC236}">
                <a16:creationId xmlns:a16="http://schemas.microsoft.com/office/drawing/2014/main" id="{37783158-0B33-48CA-88A5-5763C6500F5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602" y="4276961"/>
            <a:ext cx="1678669" cy="567573"/>
          </a:xfrm>
          <a:prstGeom prst="rect">
            <a:avLst/>
          </a:prstGeom>
        </p:spPr>
      </p:pic>
      <p:pic>
        <p:nvPicPr>
          <p:cNvPr id="1050" name="Grafik 1049">
            <a:extLst>
              <a:ext uri="{FF2B5EF4-FFF2-40B4-BE49-F238E27FC236}">
                <a16:creationId xmlns:a16="http://schemas.microsoft.com/office/drawing/2014/main" id="{E6F7DA75-FAF1-43A5-AF35-DD4DF9F7DD1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426" y="4326592"/>
            <a:ext cx="1507571" cy="472251"/>
          </a:xfrm>
          <a:prstGeom prst="rect">
            <a:avLst/>
          </a:prstGeom>
        </p:spPr>
      </p:pic>
      <p:pic>
        <p:nvPicPr>
          <p:cNvPr id="1053" name="Grafik 1052">
            <a:extLst>
              <a:ext uri="{FF2B5EF4-FFF2-40B4-BE49-F238E27FC236}">
                <a16:creationId xmlns:a16="http://schemas.microsoft.com/office/drawing/2014/main" id="{EBFF7388-F8B0-4FD1-A7EB-2AEFB1CE5934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039313" y="4360404"/>
            <a:ext cx="1668092" cy="484130"/>
          </a:xfrm>
          <a:prstGeom prst="rect">
            <a:avLst/>
          </a:prstGeom>
        </p:spPr>
      </p:pic>
      <p:pic>
        <p:nvPicPr>
          <p:cNvPr id="1055" name="Grafik 1054">
            <a:extLst>
              <a:ext uri="{FF2B5EF4-FFF2-40B4-BE49-F238E27FC236}">
                <a16:creationId xmlns:a16="http://schemas.microsoft.com/office/drawing/2014/main" id="{0C0AC8D7-4491-4C91-A864-B7B900BB2F28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2305" y="4326592"/>
            <a:ext cx="807893" cy="597841"/>
          </a:xfrm>
          <a:prstGeom prst="rect">
            <a:avLst/>
          </a:prstGeom>
        </p:spPr>
      </p:pic>
      <p:pic>
        <p:nvPicPr>
          <p:cNvPr id="1057" name="Grafik 1056">
            <a:extLst>
              <a:ext uri="{FF2B5EF4-FFF2-40B4-BE49-F238E27FC236}">
                <a16:creationId xmlns:a16="http://schemas.microsoft.com/office/drawing/2014/main" id="{66E4C7CE-4A9E-4BE3-80BE-6B295F72ED7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05" y="5226962"/>
            <a:ext cx="1181966" cy="425508"/>
          </a:xfrm>
          <a:prstGeom prst="rect">
            <a:avLst/>
          </a:prstGeom>
        </p:spPr>
      </p:pic>
      <p:pic>
        <p:nvPicPr>
          <p:cNvPr id="1059" name="Grafik 1058">
            <a:extLst>
              <a:ext uri="{FF2B5EF4-FFF2-40B4-BE49-F238E27FC236}">
                <a16:creationId xmlns:a16="http://schemas.microsoft.com/office/drawing/2014/main" id="{12459C98-AB4C-40D8-BCF6-6D7DAD35F03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35" y="5277131"/>
            <a:ext cx="1437964" cy="300558"/>
          </a:xfrm>
          <a:prstGeom prst="rect">
            <a:avLst/>
          </a:prstGeom>
        </p:spPr>
      </p:pic>
      <p:pic>
        <p:nvPicPr>
          <p:cNvPr id="1061" name="Grafik 1060">
            <a:extLst>
              <a:ext uri="{FF2B5EF4-FFF2-40B4-BE49-F238E27FC236}">
                <a16:creationId xmlns:a16="http://schemas.microsoft.com/office/drawing/2014/main" id="{6EBF89CE-B1C8-4ABE-9790-41DA1206D32F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968" y="5115014"/>
            <a:ext cx="1507571" cy="621119"/>
          </a:xfrm>
          <a:prstGeom prst="rect">
            <a:avLst/>
          </a:prstGeom>
        </p:spPr>
      </p:pic>
      <p:pic>
        <p:nvPicPr>
          <p:cNvPr id="1063" name="Grafik 1062">
            <a:extLst>
              <a:ext uri="{FF2B5EF4-FFF2-40B4-BE49-F238E27FC236}">
                <a16:creationId xmlns:a16="http://schemas.microsoft.com/office/drawing/2014/main" id="{28D2BAAF-714D-4323-AD00-5D50F1F1088F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368" y="5118687"/>
            <a:ext cx="1414405" cy="617446"/>
          </a:xfrm>
          <a:prstGeom prst="rect">
            <a:avLst/>
          </a:prstGeom>
        </p:spPr>
      </p:pic>
      <p:pic>
        <p:nvPicPr>
          <p:cNvPr id="1065" name="Grafik 1064">
            <a:extLst>
              <a:ext uri="{FF2B5EF4-FFF2-40B4-BE49-F238E27FC236}">
                <a16:creationId xmlns:a16="http://schemas.microsoft.com/office/drawing/2014/main" id="{C660A130-AC6A-42A6-8106-4668D1890719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827" y="4945289"/>
            <a:ext cx="1453791" cy="797508"/>
          </a:xfrm>
          <a:prstGeom prst="rect">
            <a:avLst/>
          </a:prstGeom>
        </p:spPr>
      </p:pic>
      <p:pic>
        <p:nvPicPr>
          <p:cNvPr id="1067" name="Grafik 1066">
            <a:extLst>
              <a:ext uri="{FF2B5EF4-FFF2-40B4-BE49-F238E27FC236}">
                <a16:creationId xmlns:a16="http://schemas.microsoft.com/office/drawing/2014/main" id="{FC77FBBF-CF06-4276-8794-1CCD563EE3B5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257" y="6059869"/>
            <a:ext cx="1740107" cy="423808"/>
          </a:xfrm>
          <a:prstGeom prst="rect">
            <a:avLst/>
          </a:prstGeom>
        </p:spPr>
      </p:pic>
      <p:pic>
        <p:nvPicPr>
          <p:cNvPr id="1069" name="Grafik 1068">
            <a:extLst>
              <a:ext uri="{FF2B5EF4-FFF2-40B4-BE49-F238E27FC236}">
                <a16:creationId xmlns:a16="http://schemas.microsoft.com/office/drawing/2014/main" id="{D68CC12C-2C5F-44E2-B342-C393BE350EFF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388" y="6059869"/>
            <a:ext cx="1424014" cy="48916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02F5A9B-1753-4882-9085-1234F187014E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963" y="1484752"/>
            <a:ext cx="6553703" cy="260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8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E56E28EE-24D3-4133-BC62-B2F0E31604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  <a:gs pos="83000">
                <a:schemeClr val="accent1">
                  <a:lumMod val="20000"/>
                  <a:lumOff val="80000"/>
                  <a:alpha val="9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09F1EC-8C2E-4F8A-8421-55222A328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8868" y="6350000"/>
            <a:ext cx="677863" cy="365125"/>
          </a:xfrm>
        </p:spPr>
        <p:txBody>
          <a:bodyPr/>
          <a:lstStyle>
            <a:lvl1pPr algn="ctr">
              <a:defRPr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14C72826-261D-46AA-8D48-04170A6AC40C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C280607-889E-4F65-BBBC-C125065B53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283" y="409808"/>
            <a:ext cx="1661448" cy="365519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187BF0-FD32-4D15-8032-DF8D25E07C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31003" y="6350000"/>
            <a:ext cx="1337865" cy="365125"/>
          </a:xfrm>
        </p:spPr>
        <p:txBody>
          <a:bodyPr/>
          <a:lstStyle>
            <a:lvl1pPr algn="ctr">
              <a:defRPr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3FF48547-7B10-408C-8F72-3A888116E144}" type="datetime1">
              <a:rPr lang="de-DE" smtClean="0"/>
              <a:pPr/>
              <a:t>27.10.20</a:t>
            </a:fld>
            <a:endParaRPr lang="de-DE" dirty="0"/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ABEA19AF-5AC7-47CC-8FB2-C6BFEE7445D3}"/>
              </a:ext>
            </a:extLst>
          </p:cNvPr>
          <p:cNvSpPr txBox="1">
            <a:spLocks/>
          </p:cNvSpPr>
          <p:nvPr userDrawn="1"/>
        </p:nvSpPr>
        <p:spPr>
          <a:xfrm>
            <a:off x="245269" y="6350000"/>
            <a:ext cx="26101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Copyright © 2018-2022, SCRATCh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DD695DC-291C-4BEC-8A3B-5F3DB75B90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297" y="255827"/>
            <a:ext cx="1696381" cy="673479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9B85D3-276F-DE49-9D37-62223E0CFE8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00076" y="1251930"/>
            <a:ext cx="11345863" cy="5042630"/>
          </a:xfrm>
        </p:spPr>
        <p:txBody>
          <a:bodyPr>
            <a:normAutofit/>
          </a:bodyPr>
          <a:lstStyle>
            <a:lvl1pPr>
              <a:defRPr sz="2400">
                <a:latin typeface="Avenir Book" panose="02000503020000020003" pitchFamily="2" charset="0"/>
              </a:defRPr>
            </a:lvl1pPr>
            <a:lvl2pPr marL="576000">
              <a:spcBef>
                <a:spcPts val="600"/>
              </a:spcBef>
              <a:spcAft>
                <a:spcPts val="200"/>
              </a:spcAft>
              <a:defRPr sz="2000">
                <a:latin typeface="Avenir Book" panose="02000503020000020003" pitchFamily="2" charset="0"/>
              </a:defRPr>
            </a:lvl2pPr>
            <a:lvl3pPr marL="864000">
              <a:defRPr sz="1800">
                <a:latin typeface="Avenir Book" panose="02000503020000020003" pitchFamily="2" charset="0"/>
              </a:defRPr>
            </a:lvl3pPr>
            <a:lvl4pPr>
              <a:defRPr sz="1600">
                <a:latin typeface="Avenir Book" panose="02000503020000020003" pitchFamily="2" charset="0"/>
              </a:defRPr>
            </a:lvl4pPr>
            <a:lvl5pPr>
              <a:defRPr sz="1600">
                <a:latin typeface="Avenir Book" panose="02000503020000020003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2ACEC25-5D03-514D-9B34-08282A9CB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6" y="142875"/>
            <a:ext cx="7729222" cy="920023"/>
          </a:xfrm>
        </p:spPr>
        <p:txBody>
          <a:bodyPr>
            <a:normAutofit/>
          </a:bodyPr>
          <a:lstStyle>
            <a:lvl1pPr>
              <a:defRPr sz="2800">
                <a:latin typeface="Avenir Book" panose="02000503020000020003" pitchFamily="2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1906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63EB2F-CF3C-4034-93A5-4D9D5247D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42E078-C875-4A87-99B6-0E21DA8AD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C8F755-E00E-45EE-AAB6-CD0125263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F34F1-673A-479D-8323-49963F3CE836}" type="datetime1">
              <a:rPr lang="de-DE" smtClean="0"/>
              <a:t>27.10.20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3EBDC7-CB37-480E-911E-9C4E60799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B1AC08-2F56-47C2-874A-FA96D4DD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D20B8-A0F1-45BA-9153-E84B72C0872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5880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C3A6CD2-28E1-4B6B-A006-5B8E36529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F40356-4FAE-4D42-A448-4BDCE5C87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Mastertextformat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463642-23D5-483B-83DA-6D1674EBFC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6A3C9-4899-4EA0-A547-418F8D7B5394}" type="datetime1">
              <a:rPr lang="en-GB" noProof="0" smtClean="0"/>
              <a:t>27/10/2020</a:t>
            </a:fld>
            <a:endParaRPr lang="en-GB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F277A2-908C-49D2-9146-CD74318462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BDCB2D-6770-494E-BFC6-C59412263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D20B8-A0F1-45BA-9153-E84B72C08723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86124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docs.broadcom.com/doc/istr-24-2019-e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6C9FDDB4-027B-4E55-932A-CAD09690C633}"/>
              </a:ext>
            </a:extLst>
          </p:cNvPr>
          <p:cNvSpPr txBox="1"/>
          <p:nvPr/>
        </p:nvSpPr>
        <p:spPr>
          <a:xfrm>
            <a:off x="5108895" y="7382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latin typeface="Oswald" pitchFamily="2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12F9612-578B-4837-9CEF-A1C045EE75A4}"/>
              </a:ext>
            </a:extLst>
          </p:cNvPr>
          <p:cNvSpPr txBox="1"/>
          <p:nvPr/>
        </p:nvSpPr>
        <p:spPr>
          <a:xfrm>
            <a:off x="1949017" y="342923"/>
            <a:ext cx="82940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A1238"/>
                </a:solidFill>
                <a:latin typeface="Avenir Book" panose="02000503020000020003" pitchFamily="2" charset="0"/>
              </a:rPr>
              <a:t>Code Obfuscation – Trusted Software Demo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23EF9F1-349F-4B02-85DC-5AAA23748FF4}"/>
              </a:ext>
            </a:extLst>
          </p:cNvPr>
          <p:cNvSpPr txBox="1"/>
          <p:nvPr/>
        </p:nvSpPr>
        <p:spPr>
          <a:xfrm>
            <a:off x="4536117" y="881621"/>
            <a:ext cx="3119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0A1238"/>
                </a:solidFill>
                <a:latin typeface="Avenir Book" panose="02000503020000020003" pitchFamily="2" charset="0"/>
              </a:rPr>
              <a:t>Irdeto</a:t>
            </a:r>
          </a:p>
        </p:txBody>
      </p:sp>
    </p:spTree>
    <p:extLst>
      <p:ext uri="{BB962C8B-B14F-4D97-AF65-F5344CB8AC3E}">
        <p14:creationId xmlns:p14="http://schemas.microsoft.com/office/powerpoint/2010/main" val="858918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D26F6DF-9FCA-409D-89F5-C6E81A87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72826-261D-46AA-8D48-04170A6AC40C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0EC008-F095-4AD7-9343-4B9918FB3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A7D4F-7E60-4584-94CB-462217A4BF3B}" type="datetime1">
              <a:rPr lang="de-DE" smtClean="0"/>
              <a:pPr/>
              <a:t>27.10.20</a:t>
            </a:fld>
            <a:endParaRPr lang="de-D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A41FE4-A54E-0243-A854-058265294A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Criminals offer many products and services built on top of hacked software</a:t>
            </a:r>
            <a:r>
              <a:rPr lang="en-US" baseline="30000" dirty="0"/>
              <a:t>1</a:t>
            </a:r>
          </a:p>
          <a:p>
            <a:pPr>
              <a:spcBef>
                <a:spcPts val="1600"/>
              </a:spcBef>
            </a:pPr>
            <a:r>
              <a:rPr lang="en-US" dirty="0"/>
              <a:t>The average IoT device is attacked 5,233 times each month</a:t>
            </a:r>
            <a:r>
              <a:rPr lang="en-US" baseline="30000" dirty="0"/>
              <a:t>2</a:t>
            </a:r>
          </a:p>
          <a:p>
            <a:pPr>
              <a:spcBef>
                <a:spcPts val="1600"/>
              </a:spcBef>
            </a:pPr>
            <a:r>
              <a:rPr lang="en-US" dirty="0"/>
              <a:t>Compromised IoT devices are a prime target for hackers</a:t>
            </a:r>
          </a:p>
          <a:p>
            <a:pPr lvl="1"/>
            <a:r>
              <a:rPr lang="en-US" dirty="0"/>
              <a:t>Botnet armies can be used for Distributed Denial of Service (DDoS) attacks</a:t>
            </a:r>
          </a:p>
          <a:p>
            <a:pPr lvl="1"/>
            <a:r>
              <a:rPr lang="en-US" dirty="0"/>
              <a:t>IoT devices in critical infrastructure can be ransomed</a:t>
            </a:r>
          </a:p>
          <a:p>
            <a:pPr lvl="1"/>
            <a:r>
              <a:rPr lang="en-US" dirty="0"/>
              <a:t>IoT devices can be used to distribute malware</a:t>
            </a:r>
          </a:p>
          <a:p>
            <a:pPr>
              <a:spcBef>
                <a:spcPts val="1600"/>
              </a:spcBef>
            </a:pPr>
            <a:r>
              <a:rPr lang="is-IS" dirty="0"/>
              <a:t>Hackers use dynamic and static methods to attack IoT devices</a:t>
            </a:r>
          </a:p>
          <a:p>
            <a:pPr lvl="1"/>
            <a:r>
              <a:rPr lang="is-IS" dirty="0"/>
              <a:t>Reverse engineer code to find vulnerabilities</a:t>
            </a:r>
          </a:p>
          <a:p>
            <a:pPr lvl="1"/>
            <a:r>
              <a:rPr lang="is-IS" dirty="0"/>
              <a:t>Alter code to support hacker‘s objectives</a:t>
            </a:r>
          </a:p>
          <a:p>
            <a:pPr lvl="1"/>
            <a:r>
              <a:rPr lang="is-IS" dirty="0"/>
              <a:t>Probe running code to extract secrets (crypto-keys)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00D097F-B43D-6146-A3D8-15494E427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 Hacking is a Business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B60A0F-18C8-1C4D-B844-14097B461653}"/>
              </a:ext>
            </a:extLst>
          </p:cNvPr>
          <p:cNvSpPr txBox="1"/>
          <p:nvPr/>
        </p:nvSpPr>
        <p:spPr>
          <a:xfrm>
            <a:off x="4592549" y="6277068"/>
            <a:ext cx="3810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GB" sz="1000" dirty="0">
                <a:latin typeface="Avenir Book" panose="02000503020000020003" pitchFamily="2" charset="0"/>
              </a:rPr>
              <a:t>Symantec </a:t>
            </a:r>
            <a:r>
              <a:rPr lang="en-GB" sz="1000" dirty="0">
                <a:latin typeface="Avenir Book" panose="02000503020000020003" pitchFamily="2" charset="0"/>
                <a:hlinkClick r:id="rId2"/>
              </a:rPr>
              <a:t>Internet Security Threat Report</a:t>
            </a:r>
            <a:r>
              <a:rPr lang="en-GB" sz="1000" dirty="0">
                <a:latin typeface="Avenir Book" panose="02000503020000020003" pitchFamily="2" charset="0"/>
              </a:rPr>
              <a:t> 2019-02, page 57</a:t>
            </a:r>
          </a:p>
          <a:p>
            <a:pPr marL="228600" indent="-228600">
              <a:buFontTx/>
              <a:buAutoNum type="arabicPeriod"/>
            </a:pPr>
            <a:r>
              <a:rPr lang="en-GB" sz="1000" dirty="0">
                <a:latin typeface="Avenir Book" panose="02000503020000020003" pitchFamily="2" charset="0"/>
              </a:rPr>
              <a:t>Symantec </a:t>
            </a:r>
            <a:r>
              <a:rPr lang="en-GB" sz="1000" dirty="0">
                <a:latin typeface="Avenir Book" panose="02000503020000020003" pitchFamily="2" charset="0"/>
                <a:hlinkClick r:id="rId2"/>
              </a:rPr>
              <a:t>Internet Security Threat Report</a:t>
            </a:r>
            <a:r>
              <a:rPr lang="en-GB" sz="1000" dirty="0">
                <a:latin typeface="Avenir Book" panose="02000503020000020003" pitchFamily="2" charset="0"/>
              </a:rPr>
              <a:t> 2019-02, page 55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39136C-7D05-0548-BDF1-D433A0F69E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366"/>
          <a:stretch/>
        </p:blipFill>
        <p:spPr>
          <a:xfrm flipH="1">
            <a:off x="8329298" y="2971920"/>
            <a:ext cx="3862702" cy="3378080"/>
          </a:xfrm>
          <a:prstGeom prst="rect">
            <a:avLst/>
          </a:prstGeom>
        </p:spPr>
      </p:pic>
      <p:sp>
        <p:nvSpPr>
          <p:cNvPr id="10" name="Cloud Callout 9">
            <a:extLst>
              <a:ext uri="{FF2B5EF4-FFF2-40B4-BE49-F238E27FC236}">
                <a16:creationId xmlns:a16="http://schemas.microsoft.com/office/drawing/2014/main" id="{4D42B90D-6DAB-4D44-BFE1-1EEB87505568}"/>
              </a:ext>
            </a:extLst>
          </p:cNvPr>
          <p:cNvSpPr/>
          <p:nvPr/>
        </p:nvSpPr>
        <p:spPr>
          <a:xfrm>
            <a:off x="10348327" y="2260314"/>
            <a:ext cx="1597612" cy="844777"/>
          </a:xfrm>
          <a:prstGeom prst="cloudCallout">
            <a:avLst>
              <a:gd name="adj1" fmla="val -6766"/>
              <a:gd name="adj2" fmla="val 848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€€€</a:t>
            </a:r>
          </a:p>
        </p:txBody>
      </p:sp>
    </p:spTree>
    <p:extLst>
      <p:ext uri="{BB962C8B-B14F-4D97-AF65-F5344CB8AC3E}">
        <p14:creationId xmlns:p14="http://schemas.microsoft.com/office/powerpoint/2010/main" val="1874523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D26F6DF-9FCA-409D-89F5-C6E81A87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72826-261D-46AA-8D48-04170A6AC40C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0EC008-F095-4AD7-9343-4B9918FB3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A7D4F-7E60-4584-94CB-462217A4BF3B}" type="datetime1">
              <a:rPr lang="de-DE" smtClean="0"/>
              <a:pPr/>
              <a:t>27.10.20</a:t>
            </a:fld>
            <a:endParaRPr lang="de-D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A41FE4-A54E-0243-A854-058265294A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Makes reverse engineering more difficult</a:t>
            </a:r>
          </a:p>
          <a:p>
            <a:pPr lvl="1"/>
            <a:r>
              <a:rPr lang="en-US" dirty="0"/>
              <a:t>Prevents use of debugging tools</a:t>
            </a:r>
          </a:p>
          <a:p>
            <a:pPr lvl="1"/>
            <a:r>
              <a:rPr lang="en-US" dirty="0"/>
              <a:t>Protects against system call hooking</a:t>
            </a:r>
          </a:p>
          <a:p>
            <a:pPr lvl="1"/>
            <a:r>
              <a:rPr lang="en-US" dirty="0"/>
              <a:t>Stops code from running on rooted devices</a:t>
            </a:r>
          </a:p>
          <a:p>
            <a:pPr>
              <a:spcBef>
                <a:spcPts val="1600"/>
              </a:spcBef>
            </a:pPr>
            <a:r>
              <a:rPr lang="en-US" dirty="0"/>
              <a:t>Hides keys and secrets in software or storage</a:t>
            </a:r>
          </a:p>
          <a:p>
            <a:pPr lvl="1"/>
            <a:r>
              <a:rPr lang="en-US" dirty="0"/>
              <a:t>Protects application / business logic</a:t>
            </a:r>
          </a:p>
          <a:p>
            <a:pPr lvl="1"/>
            <a:r>
              <a:rPr lang="en-US" dirty="0"/>
              <a:t>Protects valuable IP in code</a:t>
            </a:r>
          </a:p>
          <a:p>
            <a:pPr lvl="1"/>
            <a:r>
              <a:rPr lang="en-US" dirty="0"/>
              <a:t>Protects keys, both stored and when used</a:t>
            </a:r>
          </a:p>
          <a:p>
            <a:pPr>
              <a:spcBef>
                <a:spcPts val="1600"/>
              </a:spcBef>
            </a:pPr>
            <a:r>
              <a:rPr lang="en-US" dirty="0"/>
              <a:t>Prevents hacking / changes to software</a:t>
            </a:r>
          </a:p>
          <a:p>
            <a:pPr>
              <a:spcBef>
                <a:spcPts val="1600"/>
              </a:spcBef>
            </a:pPr>
            <a:r>
              <a:rPr lang="en-US" dirty="0"/>
              <a:t>Enables software diversity</a:t>
            </a:r>
          </a:p>
          <a:p>
            <a:pPr lvl="1"/>
            <a:r>
              <a:rPr lang="en-US" dirty="0"/>
              <a:t>Software instances are functionally equivalent, but code differs</a:t>
            </a:r>
          </a:p>
          <a:p>
            <a:pPr lvl="1"/>
            <a:r>
              <a:rPr lang="en-US" dirty="0"/>
              <a:t>Reduces scale of an attack, and resets hacker progress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00D097F-B43D-6146-A3D8-15494E427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Value of Code Obfuscation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6F1594-2681-AE4D-B161-4E66A49C9B44}"/>
              </a:ext>
            </a:extLst>
          </p:cNvPr>
          <p:cNvGrpSpPr/>
          <p:nvPr/>
        </p:nvGrpSpPr>
        <p:grpSpPr>
          <a:xfrm>
            <a:off x="7130267" y="1472720"/>
            <a:ext cx="4723206" cy="3695180"/>
            <a:chOff x="3634883" y="794627"/>
            <a:chExt cx="4934343" cy="388692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FF58AE5-DA41-2A48-BFC4-D01B41E1C3D4}"/>
                </a:ext>
              </a:extLst>
            </p:cNvPr>
            <p:cNvCxnSpPr/>
            <p:nvPr/>
          </p:nvCxnSpPr>
          <p:spPr>
            <a:xfrm flipV="1">
              <a:off x="4063043" y="1036223"/>
              <a:ext cx="2039012" cy="215689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8CC0F0B-ABDF-9748-98A7-D4CB42A8A662}"/>
                </a:ext>
              </a:extLst>
            </p:cNvPr>
            <p:cNvCxnSpPr/>
            <p:nvPr/>
          </p:nvCxnSpPr>
          <p:spPr>
            <a:xfrm flipV="1">
              <a:off x="4063043" y="1700502"/>
              <a:ext cx="3674165" cy="149262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C46693C-5D6B-8644-967A-AF8BEF19776B}"/>
                </a:ext>
              </a:extLst>
            </p:cNvPr>
            <p:cNvCxnSpPr/>
            <p:nvPr/>
          </p:nvCxnSpPr>
          <p:spPr>
            <a:xfrm>
              <a:off x="4063043" y="3193122"/>
              <a:ext cx="407802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349F205-7DDD-2A43-B519-6EBFFA3955B9}"/>
                </a:ext>
              </a:extLst>
            </p:cNvPr>
            <p:cNvCxnSpPr/>
            <p:nvPr/>
          </p:nvCxnSpPr>
          <p:spPr>
            <a:xfrm>
              <a:off x="4063043" y="3193122"/>
              <a:ext cx="2946447" cy="119699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CADABB6-5EBB-7F4C-9CAB-79E21CC457A7}"/>
                </a:ext>
              </a:extLst>
            </p:cNvPr>
            <p:cNvCxnSpPr/>
            <p:nvPr/>
          </p:nvCxnSpPr>
          <p:spPr>
            <a:xfrm flipV="1">
              <a:off x="4063043" y="1700502"/>
              <a:ext cx="403858" cy="149262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96D0F18-773D-5349-890B-3CCC84596036}"/>
                </a:ext>
              </a:extLst>
            </p:cNvPr>
            <p:cNvCxnSpPr/>
            <p:nvPr/>
          </p:nvCxnSpPr>
          <p:spPr>
            <a:xfrm>
              <a:off x="4063043" y="3193122"/>
              <a:ext cx="1131576" cy="119699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53EAFBA-A2F7-374C-9CFC-739BDA2AFDDE}"/>
                </a:ext>
              </a:extLst>
            </p:cNvPr>
            <p:cNvCxnSpPr/>
            <p:nvPr/>
          </p:nvCxnSpPr>
          <p:spPr>
            <a:xfrm flipV="1">
              <a:off x="4466901" y="1036223"/>
              <a:ext cx="1635154" cy="66427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A987245-BCBF-5D46-8EA6-AF3BDA536587}"/>
                </a:ext>
              </a:extLst>
            </p:cNvPr>
            <p:cNvCxnSpPr/>
            <p:nvPr/>
          </p:nvCxnSpPr>
          <p:spPr>
            <a:xfrm>
              <a:off x="4466901" y="1700502"/>
              <a:ext cx="327030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22CDD81-D603-D842-BC34-EDD97FCEA4E9}"/>
                </a:ext>
              </a:extLst>
            </p:cNvPr>
            <p:cNvCxnSpPr/>
            <p:nvPr/>
          </p:nvCxnSpPr>
          <p:spPr>
            <a:xfrm flipV="1">
              <a:off x="7009490" y="3193122"/>
              <a:ext cx="1131576" cy="119699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69BD81B-98AC-9D42-9FE6-970E49C754D3}"/>
                </a:ext>
              </a:extLst>
            </p:cNvPr>
            <p:cNvCxnSpPr/>
            <p:nvPr/>
          </p:nvCxnSpPr>
          <p:spPr>
            <a:xfrm>
              <a:off x="4466901" y="1700502"/>
              <a:ext cx="3674165" cy="149262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F10ABEB-1969-8B44-BDCF-B841ABC90551}"/>
                </a:ext>
              </a:extLst>
            </p:cNvPr>
            <p:cNvCxnSpPr/>
            <p:nvPr/>
          </p:nvCxnSpPr>
          <p:spPr>
            <a:xfrm>
              <a:off x="4466901" y="1700502"/>
              <a:ext cx="2542589" cy="268961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0556E5D-0C5E-B24A-B1A6-ADABFD2F1555}"/>
                </a:ext>
              </a:extLst>
            </p:cNvPr>
            <p:cNvCxnSpPr/>
            <p:nvPr/>
          </p:nvCxnSpPr>
          <p:spPr>
            <a:xfrm>
              <a:off x="4466901" y="1700502"/>
              <a:ext cx="727718" cy="268961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DF73195-065E-184D-96C2-856BDDCB4D69}"/>
                </a:ext>
              </a:extLst>
            </p:cNvPr>
            <p:cNvCxnSpPr/>
            <p:nvPr/>
          </p:nvCxnSpPr>
          <p:spPr>
            <a:xfrm flipV="1">
              <a:off x="5194619" y="4390116"/>
              <a:ext cx="1814871" cy="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5048F98-9C37-2E4B-922C-F36ADB8620BE}"/>
                </a:ext>
              </a:extLst>
            </p:cNvPr>
            <p:cNvCxnSpPr/>
            <p:nvPr/>
          </p:nvCxnSpPr>
          <p:spPr>
            <a:xfrm flipV="1">
              <a:off x="5194619" y="1700502"/>
              <a:ext cx="2542589" cy="268961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F8DD96A-4C71-1C42-869B-124EAA6A99F4}"/>
                </a:ext>
              </a:extLst>
            </p:cNvPr>
            <p:cNvCxnSpPr/>
            <p:nvPr/>
          </p:nvCxnSpPr>
          <p:spPr>
            <a:xfrm flipV="1">
              <a:off x="5194619" y="3193122"/>
              <a:ext cx="2946447" cy="119699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5011EE2-7C97-9A46-A9FA-6DE612D3DD3E}"/>
                </a:ext>
              </a:extLst>
            </p:cNvPr>
            <p:cNvCxnSpPr/>
            <p:nvPr/>
          </p:nvCxnSpPr>
          <p:spPr>
            <a:xfrm flipV="1">
              <a:off x="5194619" y="1036223"/>
              <a:ext cx="907436" cy="3353893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A3AF0F7-F344-1946-AE9B-5E2F6193C198}"/>
                </a:ext>
              </a:extLst>
            </p:cNvPr>
            <p:cNvCxnSpPr/>
            <p:nvPr/>
          </p:nvCxnSpPr>
          <p:spPr>
            <a:xfrm>
              <a:off x="6102054" y="1036223"/>
              <a:ext cx="1635154" cy="66427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5ECEC3F-BBEB-194B-9E11-2CA62537A828}"/>
                </a:ext>
              </a:extLst>
            </p:cNvPr>
            <p:cNvCxnSpPr/>
            <p:nvPr/>
          </p:nvCxnSpPr>
          <p:spPr>
            <a:xfrm>
              <a:off x="6102055" y="1036223"/>
              <a:ext cx="2039012" cy="215689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E934C14-B0BB-884E-960B-B2FE50609443}"/>
                </a:ext>
              </a:extLst>
            </p:cNvPr>
            <p:cNvCxnSpPr/>
            <p:nvPr/>
          </p:nvCxnSpPr>
          <p:spPr>
            <a:xfrm>
              <a:off x="6102055" y="1036223"/>
              <a:ext cx="907436" cy="335389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476DD4-1F85-564F-81BC-2C7EF1091DCC}"/>
                </a:ext>
              </a:extLst>
            </p:cNvPr>
            <p:cNvCxnSpPr/>
            <p:nvPr/>
          </p:nvCxnSpPr>
          <p:spPr>
            <a:xfrm>
              <a:off x="7737208" y="1700502"/>
              <a:ext cx="403858" cy="149262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FA5A71D-7097-3448-9947-972617D14CDD}"/>
                </a:ext>
              </a:extLst>
            </p:cNvPr>
            <p:cNvCxnSpPr/>
            <p:nvPr/>
          </p:nvCxnSpPr>
          <p:spPr>
            <a:xfrm flipH="1">
              <a:off x="7009490" y="1700502"/>
              <a:ext cx="727718" cy="268961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87507D4-6804-2F42-8955-5FF81F0C7C8C}"/>
                </a:ext>
              </a:extLst>
            </p:cNvPr>
            <p:cNvSpPr txBox="1"/>
            <p:nvPr/>
          </p:nvSpPr>
          <p:spPr>
            <a:xfrm>
              <a:off x="5689671" y="794627"/>
              <a:ext cx="856320" cy="58286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US" sz="800" dirty="0">
                  <a:solidFill>
                    <a:srgbClr val="AEBF1E"/>
                  </a:solidFill>
                </a:rPr>
                <a:t>Integrity validation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E83803F-0695-554F-8890-C5E2B8967C51}"/>
                </a:ext>
              </a:extLst>
            </p:cNvPr>
            <p:cNvSpPr txBox="1"/>
            <p:nvPr/>
          </p:nvSpPr>
          <p:spPr>
            <a:xfrm>
              <a:off x="7309048" y="1409071"/>
              <a:ext cx="856320" cy="58286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US" sz="800" dirty="0">
                  <a:solidFill>
                    <a:srgbClr val="AEBF1E"/>
                  </a:solidFill>
                </a:rPr>
                <a:t>Debugger disarming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EE3E83A-7E21-1942-9E2F-CE2F90401EC4}"/>
                </a:ext>
              </a:extLst>
            </p:cNvPr>
            <p:cNvSpPr txBox="1"/>
            <p:nvPr/>
          </p:nvSpPr>
          <p:spPr>
            <a:xfrm>
              <a:off x="7712906" y="2901691"/>
              <a:ext cx="856320" cy="58286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US" sz="800" dirty="0">
                  <a:solidFill>
                    <a:srgbClr val="AEBF1E"/>
                  </a:solidFill>
                </a:rPr>
                <a:t>Code cloaking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41B1EC8-A0EF-214C-ACD9-AB22DD6594CE}"/>
                </a:ext>
              </a:extLst>
            </p:cNvPr>
            <p:cNvSpPr txBox="1"/>
            <p:nvPr/>
          </p:nvSpPr>
          <p:spPr>
            <a:xfrm>
              <a:off x="6581330" y="4098686"/>
              <a:ext cx="856320" cy="58286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US" sz="800" dirty="0">
                  <a:solidFill>
                    <a:srgbClr val="AEBF1E"/>
                  </a:solidFill>
                </a:rPr>
                <a:t>File &amp; data encryption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940924F-BC35-634F-8D61-A2E962DEB812}"/>
                </a:ext>
              </a:extLst>
            </p:cNvPr>
            <p:cNvSpPr txBox="1"/>
            <p:nvPr/>
          </p:nvSpPr>
          <p:spPr>
            <a:xfrm>
              <a:off x="4697569" y="4098686"/>
              <a:ext cx="925210" cy="58286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US" sz="800" dirty="0">
                  <a:solidFill>
                    <a:srgbClr val="AEBF1E"/>
                  </a:solidFill>
                </a:rPr>
                <a:t>White-box cryptography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FD0F6C1-629B-5B43-B663-85D05E512BCD}"/>
                </a:ext>
              </a:extLst>
            </p:cNvPr>
            <p:cNvSpPr txBox="1"/>
            <p:nvPr/>
          </p:nvSpPr>
          <p:spPr>
            <a:xfrm>
              <a:off x="3634883" y="2901691"/>
              <a:ext cx="856320" cy="58286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US" sz="800" dirty="0">
                  <a:solidFill>
                    <a:srgbClr val="AEBF1E"/>
                  </a:solidFill>
                </a:rPr>
                <a:t>Security telemetry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F11429A-538B-8A4F-98B3-D034E878E6BC}"/>
                </a:ext>
              </a:extLst>
            </p:cNvPr>
            <p:cNvSpPr txBox="1"/>
            <p:nvPr/>
          </p:nvSpPr>
          <p:spPr>
            <a:xfrm>
              <a:off x="4038741" y="1409071"/>
              <a:ext cx="856320" cy="58286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US" sz="800" dirty="0">
                  <a:solidFill>
                    <a:srgbClr val="AEBF1E"/>
                  </a:solidFill>
                </a:rPr>
                <a:t>Security renewability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1305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2DF430-DDCF-4A4E-80B1-C725CC88B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72826-261D-46AA-8D48-04170A6AC40C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9E4053-21CD-0547-ADC7-34EA9855F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48547-7B10-408C-8F72-3A888116E144}" type="datetime1">
              <a:rPr lang="de-DE" smtClean="0"/>
              <a:pPr/>
              <a:t>27.10.20</a:t>
            </a:fld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2D771F-76BF-374F-B5F1-B5731838A0C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00076" y="1062899"/>
            <a:ext cx="11345863" cy="5378998"/>
          </a:xfrm>
        </p:spPr>
        <p:txBody>
          <a:bodyPr>
            <a:normAutofit/>
          </a:bodyPr>
          <a:lstStyle/>
          <a:p>
            <a:r>
              <a:rPr lang="en-GB" dirty="0"/>
              <a:t>“Good” code obfuscation is an art</a:t>
            </a:r>
          </a:p>
          <a:p>
            <a:pPr lvl="1"/>
            <a:r>
              <a:rPr lang="en-GB" dirty="0"/>
              <a:t>Must master multiple tools with steep learning curves</a:t>
            </a:r>
          </a:p>
          <a:p>
            <a:pPr lvl="1"/>
            <a:r>
              <a:rPr lang="en-GB" dirty="0"/>
              <a:t>Requires software, security, and crypto skills</a:t>
            </a:r>
          </a:p>
          <a:p>
            <a:pPr lvl="1"/>
            <a:r>
              <a:rPr lang="en-GB" dirty="0"/>
              <a:t>Time consuming to fine-tune performance vs footprint</a:t>
            </a:r>
          </a:p>
          <a:p>
            <a:pPr>
              <a:spcBef>
                <a:spcPts val="1600"/>
              </a:spcBef>
            </a:pPr>
            <a:r>
              <a:rPr lang="en-GB" dirty="0"/>
              <a:t>Makes sense for security-critical and complex software</a:t>
            </a:r>
          </a:p>
          <a:p>
            <a:pPr>
              <a:spcBef>
                <a:spcPts val="1600"/>
              </a:spcBef>
            </a:pPr>
            <a:r>
              <a:rPr lang="en-GB" dirty="0"/>
              <a:t>Less feasible for simpler IoT software and Apps</a:t>
            </a:r>
          </a:p>
          <a:p>
            <a:pPr>
              <a:spcBef>
                <a:spcPts val="1600"/>
              </a:spcBef>
            </a:pPr>
            <a:r>
              <a:rPr lang="en-GB" dirty="0"/>
              <a:t>Irdeto Trusted Software</a:t>
            </a:r>
          </a:p>
          <a:p>
            <a:pPr lvl="1"/>
            <a:r>
              <a:rPr lang="en-GB" dirty="0"/>
              <a:t>On-line service that automatically applies code obfuscation</a:t>
            </a:r>
          </a:p>
          <a:p>
            <a:pPr lvl="1"/>
            <a:r>
              <a:rPr lang="en-GB" dirty="0"/>
              <a:t>Uses AI to identify security-sensitive code in Apps</a:t>
            </a:r>
          </a:p>
          <a:p>
            <a:pPr lvl="1"/>
            <a:r>
              <a:rPr lang="en-GB" dirty="0"/>
              <a:t>Applies security using </a:t>
            </a:r>
            <a:r>
              <a:rPr lang="en-GB" dirty="0" err="1"/>
              <a:t>Cloakware</a:t>
            </a:r>
            <a:r>
              <a:rPr lang="en-GB" dirty="0"/>
              <a:t>® Software Protection</a:t>
            </a:r>
          </a:p>
          <a:p>
            <a:pPr>
              <a:spcBef>
                <a:spcPts val="1600"/>
              </a:spcBef>
            </a:pPr>
            <a:r>
              <a:rPr lang="en-GB" dirty="0"/>
              <a:t>Beyond </a:t>
            </a:r>
            <a:r>
              <a:rPr lang="en-GB" dirty="0" err="1"/>
              <a:t>SotA</a:t>
            </a:r>
            <a:r>
              <a:rPr lang="en-GB" dirty="0"/>
              <a:t>: Trusted Software is the first (and currently only) obfuscation tool that makes use of machine learning to automatically apply protection to code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BD084D-D506-474C-935B-C7B791E64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Simplifying Code Obfuscation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67979D4-EB7E-0941-A79C-FAE48305CD67}"/>
              </a:ext>
            </a:extLst>
          </p:cNvPr>
          <p:cNvGrpSpPr/>
          <p:nvPr/>
        </p:nvGrpSpPr>
        <p:grpSpPr>
          <a:xfrm>
            <a:off x="10743011" y="3693924"/>
            <a:ext cx="1222961" cy="1441321"/>
            <a:chOff x="6021960" y="1123552"/>
            <a:chExt cx="2243019" cy="230796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D94D3E0-0A57-824D-A5AF-41A56B169948}"/>
                </a:ext>
              </a:extLst>
            </p:cNvPr>
            <p:cNvGrpSpPr/>
            <p:nvPr/>
          </p:nvGrpSpPr>
          <p:grpSpPr>
            <a:xfrm>
              <a:off x="6021960" y="1123552"/>
              <a:ext cx="2243019" cy="2307968"/>
              <a:chOff x="6507971" y="1287105"/>
              <a:chExt cx="2902141" cy="3277981"/>
            </a:xfrm>
          </p:grpSpPr>
          <p:pic>
            <p:nvPicPr>
              <p:cNvPr id="9" name="Picture 8" descr="A close up of a screen&#10;&#10;Description automatically generated">
                <a:extLst>
                  <a:ext uri="{FF2B5EF4-FFF2-40B4-BE49-F238E27FC236}">
                    <a16:creationId xmlns:a16="http://schemas.microsoft.com/office/drawing/2014/main" id="{952D1FDA-EAA0-FB43-B56E-EA469D826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07971" y="1287105"/>
                <a:ext cx="2786635" cy="2786635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7A5BF3-D7A0-B243-A136-2A0FFE78AB88}"/>
                  </a:ext>
                </a:extLst>
              </p:cNvPr>
              <p:cNvSpPr txBox="1"/>
              <p:nvPr/>
            </p:nvSpPr>
            <p:spPr>
              <a:xfrm>
                <a:off x="6507972" y="3898517"/>
                <a:ext cx="2902140" cy="666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/>
                  <a:t>App-store ready </a:t>
                </a:r>
              </a:p>
              <a:p>
                <a:pPr algn="ctr"/>
                <a:r>
                  <a:rPr lang="en-US" sz="1100" b="1"/>
                  <a:t>protected</a:t>
                </a:r>
                <a:r>
                  <a:rPr lang="en-US" sz="1100"/>
                  <a:t> app</a:t>
                </a:r>
              </a:p>
            </p:txBody>
          </p:sp>
        </p:grpSp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A58027A8-8885-154D-AD52-1FEABECEC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7277" y="1532665"/>
              <a:ext cx="1270867" cy="1166323"/>
            </a:xfrm>
            <a:prstGeom prst="rect">
              <a:avLst/>
            </a:prstGeom>
          </p:spPr>
        </p:pic>
      </p:grpSp>
      <p:pic>
        <p:nvPicPr>
          <p:cNvPr id="11" name="Graphic 10" descr="Arrow: Straight">
            <a:extLst>
              <a:ext uri="{FF2B5EF4-FFF2-40B4-BE49-F238E27FC236}">
                <a16:creationId xmlns:a16="http://schemas.microsoft.com/office/drawing/2014/main" id="{A622712C-46CF-824B-8C52-51091EF127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096800" flipH="1">
            <a:off x="9310227" y="3102332"/>
            <a:ext cx="579648" cy="600648"/>
          </a:xfrm>
          <a:prstGeom prst="rect">
            <a:avLst/>
          </a:prstGeom>
        </p:spPr>
      </p:pic>
      <p:pic>
        <p:nvPicPr>
          <p:cNvPr id="12" name="Graphic 11" descr="Arrow: Straight">
            <a:extLst>
              <a:ext uri="{FF2B5EF4-FFF2-40B4-BE49-F238E27FC236}">
                <a16:creationId xmlns:a16="http://schemas.microsoft.com/office/drawing/2014/main" id="{140CCB1D-7FE7-534D-A3B8-60362EAD5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606731" flipH="1">
            <a:off x="10545285" y="3048157"/>
            <a:ext cx="592405" cy="61386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D6063F4-A961-A545-ADC6-B9290F223204}"/>
              </a:ext>
            </a:extLst>
          </p:cNvPr>
          <p:cNvGrpSpPr/>
          <p:nvPr/>
        </p:nvGrpSpPr>
        <p:grpSpPr>
          <a:xfrm>
            <a:off x="9600051" y="1530582"/>
            <a:ext cx="1170547" cy="1647724"/>
            <a:chOff x="3216581" y="1353532"/>
            <a:chExt cx="2646115" cy="3544229"/>
          </a:xfrm>
        </p:grpSpPr>
        <p:pic>
          <p:nvPicPr>
            <p:cNvPr id="14" name="Picture 13" descr="A close up of a logo&#10;&#10;Description automatically generated">
              <a:extLst>
                <a:ext uri="{FF2B5EF4-FFF2-40B4-BE49-F238E27FC236}">
                  <a16:creationId xmlns:a16="http://schemas.microsoft.com/office/drawing/2014/main" id="{A4F67E6D-B56A-3B4E-A550-7745C3C64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6581" y="1353532"/>
              <a:ext cx="2646115" cy="2763942"/>
            </a:xfrm>
            <a:prstGeom prst="rect">
              <a:avLst/>
            </a:prstGeom>
          </p:spPr>
        </p:pic>
        <p:pic>
          <p:nvPicPr>
            <p:cNvPr id="15" name="Picture 14" descr="A close up of a sign&#10;&#10;Description automatically generated">
              <a:extLst>
                <a:ext uri="{FF2B5EF4-FFF2-40B4-BE49-F238E27FC236}">
                  <a16:creationId xmlns:a16="http://schemas.microsoft.com/office/drawing/2014/main" id="{32078734-D9C3-6E4C-A716-E19A17A20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1613" y="2508744"/>
              <a:ext cx="716313" cy="74820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F9B53F-EE77-BE40-B10F-A9003D3EDBC1}"/>
                </a:ext>
              </a:extLst>
            </p:cNvPr>
            <p:cNvSpPr txBox="1"/>
            <p:nvPr/>
          </p:nvSpPr>
          <p:spPr>
            <a:xfrm>
              <a:off x="3449287" y="3904727"/>
              <a:ext cx="2343213" cy="993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Trusted Software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381CBFC-78EB-3041-86C7-CCE892492848}"/>
              </a:ext>
            </a:extLst>
          </p:cNvPr>
          <p:cNvGrpSpPr/>
          <p:nvPr/>
        </p:nvGrpSpPr>
        <p:grpSpPr>
          <a:xfrm>
            <a:off x="8377752" y="3693924"/>
            <a:ext cx="1248537" cy="1374976"/>
            <a:chOff x="-201581" y="1288222"/>
            <a:chExt cx="2957478" cy="3228488"/>
          </a:xfrm>
        </p:grpSpPr>
        <p:pic>
          <p:nvPicPr>
            <p:cNvPr id="18" name="Picture 17" descr="A close up of a screen&#10;&#10;Description automatically generated">
              <a:extLst>
                <a:ext uri="{FF2B5EF4-FFF2-40B4-BE49-F238E27FC236}">
                  <a16:creationId xmlns:a16="http://schemas.microsoft.com/office/drawing/2014/main" id="{E1891710-1C9B-6D48-A96F-5B15C2C34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738" y="1288222"/>
              <a:ext cx="2786635" cy="278663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610D2A-5B87-9F48-AD8F-4C249F0367C2}"/>
                </a:ext>
              </a:extLst>
            </p:cNvPr>
            <p:cNvSpPr txBox="1"/>
            <p:nvPr/>
          </p:nvSpPr>
          <p:spPr>
            <a:xfrm>
              <a:off x="-201581" y="3904726"/>
              <a:ext cx="2957478" cy="611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/>
                <a:t>App-store ready </a:t>
              </a:r>
            </a:p>
            <a:p>
              <a:pPr algn="ctr"/>
              <a:r>
                <a:rPr lang="en-US" sz="1100"/>
                <a:t>unprotected 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248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CD1205-2267-0746-983E-BFDF904FA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72826-261D-46AA-8D48-04170A6AC40C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23A22C-CAF8-354A-A1FE-46D057F83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48547-7B10-408C-8F72-3A888116E144}" type="datetime1">
              <a:rPr lang="de-DE" smtClean="0"/>
              <a:pPr/>
              <a:t>27.10.20</a:t>
            </a:fld>
            <a:endParaRPr lang="de-D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BE55FA-D88E-0045-A122-BF50AB5F3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Zero Touch Protection / Ease of Use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9C8CA09-5B74-9A48-8098-5DE6E7150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37" y="1216969"/>
            <a:ext cx="10859804" cy="487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52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2048B-AB3C-B14C-AC53-01497001A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72826-261D-46AA-8D48-04170A6AC40C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57B116-EA81-3A4B-AC50-C3E203179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48547-7B10-408C-8F72-3A888116E144}" type="datetime1">
              <a:rPr lang="de-DE" smtClean="0"/>
              <a:pPr/>
              <a:t>27.10.20</a:t>
            </a:fld>
            <a:endParaRPr lang="de-D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651A36E-F0DC-D147-A50A-CFF34CA00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781" y="2968988"/>
            <a:ext cx="7729222" cy="920023"/>
          </a:xfrm>
        </p:spPr>
        <p:txBody>
          <a:bodyPr/>
          <a:lstStyle/>
          <a:p>
            <a:pPr algn="ctr"/>
            <a:r>
              <a:rPr lang="en-GB" dirty="0"/>
              <a:t>Demo Video</a:t>
            </a:r>
          </a:p>
        </p:txBody>
      </p:sp>
    </p:spTree>
    <p:extLst>
      <p:ext uri="{BB962C8B-B14F-4D97-AF65-F5344CB8AC3E}">
        <p14:creationId xmlns:p14="http://schemas.microsoft.com/office/powerpoint/2010/main" val="421345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351</Words>
  <Application>Microsoft Macintosh PowerPoint</Application>
  <PresentationFormat>Widescreen</PresentationFormat>
  <Paragraphs>65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Calibri</vt:lpstr>
      <vt:lpstr>Arial</vt:lpstr>
      <vt:lpstr>Oswald</vt:lpstr>
      <vt:lpstr>Calibri Light</vt:lpstr>
      <vt:lpstr>Avenir Book</vt:lpstr>
      <vt:lpstr>Open Sans</vt:lpstr>
      <vt:lpstr>Office</vt:lpstr>
      <vt:lpstr>PowerPoint Presentation</vt:lpstr>
      <vt:lpstr>Software Hacking is a Business</vt:lpstr>
      <vt:lpstr>Value of Code Obfuscation </vt:lpstr>
      <vt:lpstr>Simplifying Code Obfuscation</vt:lpstr>
      <vt:lpstr>Zero Touch Protection / Ease of Use</vt:lpstr>
      <vt:lpstr>Demo Video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Daniel</dc:creator>
  <cp:lastModifiedBy>Werner Strydom</cp:lastModifiedBy>
  <cp:revision>53</cp:revision>
  <dcterms:created xsi:type="dcterms:W3CDTF">2019-07-04T07:53:55Z</dcterms:created>
  <dcterms:modified xsi:type="dcterms:W3CDTF">2020-10-27T11:36:22Z</dcterms:modified>
</cp:coreProperties>
</file>